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Lato" panose="020F0502020204030203"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C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8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rcRect b="7778"/>
          <a:stretch/>
        </p:blipFill>
        <p:spPr>
          <a:xfrm>
            <a:off x="9323560" y="2329458"/>
            <a:ext cx="5159160" cy="3453503"/>
          </a:xfrm>
          <a:prstGeom prst="rect">
            <a:avLst/>
          </a:prstGeom>
        </p:spPr>
      </p:pic>
      <p:sp>
        <p:nvSpPr>
          <p:cNvPr id="4" name="Text 0"/>
          <p:cNvSpPr/>
          <p:nvPr/>
        </p:nvSpPr>
        <p:spPr>
          <a:xfrm>
            <a:off x="585446" y="935670"/>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282824"/>
                </a:solidFill>
                <a:latin typeface="Lato" pitchFamily="34" charset="0"/>
                <a:ea typeface="Lato" pitchFamily="34" charset="-122"/>
                <a:cs typeface="Lato" pitchFamily="34" charset="-120"/>
              </a:rPr>
              <a:t>Word Analogy Finder</a:t>
            </a:r>
            <a:endParaRPr lang="en-US" sz="6150" dirty="0"/>
          </a:p>
        </p:txBody>
      </p:sp>
      <p:sp>
        <p:nvSpPr>
          <p:cNvPr id="5" name="Text 1"/>
          <p:cNvSpPr/>
          <p:nvPr/>
        </p:nvSpPr>
        <p:spPr>
          <a:xfrm>
            <a:off x="585445" y="2329458"/>
            <a:ext cx="7556421" cy="5217236"/>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Word analogies are a fundamental aspect of language comprehension and reasoning. Understanding these relationships is crucial for developing critical thinking skills, expanding vocabulary, and deciphering complex linguistic patterns.</a:t>
            </a: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r>
              <a:rPr lang="en-US" sz="1750" dirty="0">
                <a:solidFill>
                  <a:srgbClr val="4A4A45"/>
                </a:solidFill>
                <a:latin typeface="Lato" pitchFamily="34" charset="0"/>
                <a:ea typeface="Lato" pitchFamily="34" charset="-122"/>
                <a:cs typeface="Lato" pitchFamily="34" charset="-120"/>
              </a:rPr>
              <a:t>Team 45 :- </a:t>
            </a: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r>
              <a:rPr lang="en-US" sz="1750" dirty="0">
                <a:solidFill>
                  <a:srgbClr val="4A4A45"/>
                </a:solidFill>
                <a:latin typeface="Lato" pitchFamily="34" charset="0"/>
                <a:ea typeface="Lato" pitchFamily="34" charset="-122"/>
                <a:cs typeface="Lato" pitchFamily="34" charset="-120"/>
              </a:rPr>
              <a:t>Members :-</a:t>
            </a:r>
          </a:p>
          <a:p>
            <a:pPr marL="0" indent="0">
              <a:lnSpc>
                <a:spcPts val="2850"/>
              </a:lnSpc>
              <a:buNone/>
            </a:pPr>
            <a:endParaRPr lang="en-US" sz="1750" dirty="0">
              <a:solidFill>
                <a:srgbClr val="4A4A45"/>
              </a:solidFill>
              <a:latin typeface="Lato" pitchFamily="34" charset="0"/>
              <a:ea typeface="Lato" pitchFamily="34" charset="-122"/>
              <a:cs typeface="Lato" pitchFamily="34" charset="-120"/>
            </a:endParaRPr>
          </a:p>
          <a:p>
            <a:pPr marL="0" indent="0">
              <a:lnSpc>
                <a:spcPts val="2850"/>
              </a:lnSpc>
              <a:buNone/>
            </a:pPr>
            <a:r>
              <a:rPr lang="en-US" sz="1750" dirty="0">
                <a:solidFill>
                  <a:srgbClr val="4A4A45"/>
                </a:solidFill>
                <a:latin typeface="Lato" pitchFamily="34" charset="0"/>
                <a:ea typeface="Lato" pitchFamily="34" charset="-122"/>
                <a:cs typeface="Lato" pitchFamily="34" charset="-120"/>
              </a:rPr>
              <a:t>Nandan Murari – SE22UARI110</a:t>
            </a:r>
          </a:p>
          <a:p>
            <a:pPr marL="0" indent="0">
              <a:lnSpc>
                <a:spcPts val="2850"/>
              </a:lnSpc>
              <a:buNone/>
            </a:pPr>
            <a:r>
              <a:rPr lang="en-US" sz="1750" dirty="0">
                <a:solidFill>
                  <a:srgbClr val="4A4A45"/>
                </a:solidFill>
                <a:latin typeface="Lato" pitchFamily="34" charset="0"/>
                <a:ea typeface="Lato" pitchFamily="34" charset="-122"/>
                <a:cs typeface="Lato" pitchFamily="34" charset="-120"/>
              </a:rPr>
              <a:t>Kalyan – SE22UARI192</a:t>
            </a:r>
          </a:p>
          <a:p>
            <a:pPr marL="0" indent="0">
              <a:lnSpc>
                <a:spcPts val="2850"/>
              </a:lnSpc>
              <a:buNone/>
            </a:pPr>
            <a:r>
              <a:rPr lang="en-US" sz="1750" dirty="0">
                <a:solidFill>
                  <a:srgbClr val="4A4A45"/>
                </a:solidFill>
                <a:latin typeface="Lato" pitchFamily="34" charset="0"/>
                <a:ea typeface="Lato" pitchFamily="34" charset="-122"/>
                <a:cs typeface="Lato" pitchFamily="34" charset="-120"/>
              </a:rPr>
              <a:t>K Sharath – SE22UARI077</a:t>
            </a:r>
          </a:p>
          <a:p>
            <a:pPr marL="0" indent="0">
              <a:lnSpc>
                <a:spcPts val="2850"/>
              </a:lnSpc>
              <a:buNone/>
            </a:pPr>
            <a:r>
              <a:rPr lang="en-US" sz="1750" dirty="0" err="1">
                <a:solidFill>
                  <a:srgbClr val="4A4A45"/>
                </a:solidFill>
                <a:latin typeface="Lato" pitchFamily="34" charset="0"/>
                <a:ea typeface="Lato" pitchFamily="34" charset="-122"/>
                <a:cs typeface="Lato" pitchFamily="34" charset="-120"/>
              </a:rPr>
              <a:t>Aitha</a:t>
            </a:r>
            <a:r>
              <a:rPr lang="en-US" sz="1750" dirty="0">
                <a:solidFill>
                  <a:srgbClr val="4A4A45"/>
                </a:solidFill>
                <a:latin typeface="Lato" pitchFamily="34" charset="0"/>
                <a:ea typeface="Lato" pitchFamily="34" charset="-122"/>
                <a:cs typeface="Lato" pitchFamily="34" charset="-120"/>
              </a:rPr>
              <a:t> </a:t>
            </a:r>
            <a:r>
              <a:rPr lang="en-US" sz="1750" dirty="0" err="1">
                <a:solidFill>
                  <a:srgbClr val="4A4A45"/>
                </a:solidFill>
                <a:latin typeface="Lato" pitchFamily="34" charset="0"/>
                <a:ea typeface="Lato" pitchFamily="34" charset="-122"/>
                <a:cs typeface="Lato" pitchFamily="34" charset="-120"/>
              </a:rPr>
              <a:t>Abhi</a:t>
            </a:r>
            <a:r>
              <a:rPr lang="en-US" sz="1750">
                <a:solidFill>
                  <a:srgbClr val="4A4A45"/>
                </a:solidFill>
                <a:latin typeface="Lato" pitchFamily="34" charset="0"/>
                <a:ea typeface="Lato" pitchFamily="34" charset="-122"/>
                <a:cs typeface="Lato" pitchFamily="34" charset="-120"/>
              </a:rPr>
              <a:t> – SE22UARI009</a:t>
            </a:r>
          </a:p>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042517"/>
            <a:ext cx="4919305" cy="4144566"/>
          </a:xfrm>
          <a:prstGeom prst="rect">
            <a:avLst/>
          </a:prstGeom>
        </p:spPr>
      </p:pic>
      <p:sp>
        <p:nvSpPr>
          <p:cNvPr id="4" name="Text 0"/>
          <p:cNvSpPr/>
          <p:nvPr/>
        </p:nvSpPr>
        <p:spPr>
          <a:xfrm>
            <a:off x="6280190" y="131230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pitchFamily="34" charset="0"/>
                <a:ea typeface="Lato" pitchFamily="34" charset="-122"/>
                <a:cs typeface="Lato" pitchFamily="34" charset="-120"/>
              </a:rPr>
              <a:t>Introduction to Word Analogies</a:t>
            </a:r>
            <a:endParaRPr lang="en-US" sz="4450" dirty="0"/>
          </a:p>
        </p:txBody>
      </p:sp>
      <p:sp>
        <p:nvSpPr>
          <p:cNvPr id="5" name="Shape 1"/>
          <p:cNvSpPr/>
          <p:nvPr/>
        </p:nvSpPr>
        <p:spPr>
          <a:xfrm>
            <a:off x="6280190" y="3070027"/>
            <a:ext cx="3664863" cy="3847267"/>
          </a:xfrm>
          <a:prstGeom prst="roundRect">
            <a:avLst>
              <a:gd name="adj" fmla="val 928"/>
            </a:avLst>
          </a:prstGeom>
          <a:solidFill>
            <a:srgbClr val="E5DFD2"/>
          </a:solidFill>
          <a:ln/>
        </p:spPr>
      </p:sp>
      <p:sp>
        <p:nvSpPr>
          <p:cNvPr id="6" name="Text 2"/>
          <p:cNvSpPr/>
          <p:nvPr/>
        </p:nvSpPr>
        <p:spPr>
          <a:xfrm>
            <a:off x="6507004" y="3296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pitchFamily="34" charset="0"/>
                <a:ea typeface="Lato" pitchFamily="34" charset="-122"/>
                <a:cs typeface="Lato" pitchFamily="34" charset="-120"/>
              </a:rPr>
              <a:t>Definition</a:t>
            </a:r>
            <a:endParaRPr lang="en-US" sz="2200" dirty="0"/>
          </a:p>
        </p:txBody>
      </p:sp>
      <p:sp>
        <p:nvSpPr>
          <p:cNvPr id="7" name="Text 3"/>
          <p:cNvSpPr/>
          <p:nvPr/>
        </p:nvSpPr>
        <p:spPr>
          <a:xfrm>
            <a:off x="6507004" y="3787259"/>
            <a:ext cx="3211235"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Word analogies involve identifying and comparing relationships between pairs of words, revealing similarities or contrasts. For example, "hot" is to "warm" as "cold" is to "cool," highlighting a relationship of synonyms.</a:t>
            </a:r>
            <a:endParaRPr lang="en-US" sz="1750" dirty="0"/>
          </a:p>
        </p:txBody>
      </p:sp>
      <p:sp>
        <p:nvSpPr>
          <p:cNvPr id="8" name="Shape 4"/>
          <p:cNvSpPr/>
          <p:nvPr/>
        </p:nvSpPr>
        <p:spPr>
          <a:xfrm>
            <a:off x="10171867" y="3070027"/>
            <a:ext cx="3664863" cy="3847267"/>
          </a:xfrm>
          <a:prstGeom prst="roundRect">
            <a:avLst>
              <a:gd name="adj" fmla="val 928"/>
            </a:avLst>
          </a:prstGeom>
          <a:solidFill>
            <a:srgbClr val="E5DFD2"/>
          </a:solidFill>
          <a:ln/>
        </p:spPr>
      </p:sp>
      <p:sp>
        <p:nvSpPr>
          <p:cNvPr id="9" name="Text 5"/>
          <p:cNvSpPr/>
          <p:nvPr/>
        </p:nvSpPr>
        <p:spPr>
          <a:xfrm>
            <a:off x="10398681" y="3296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pitchFamily="34" charset="0"/>
                <a:ea typeface="Lato" pitchFamily="34" charset="-122"/>
                <a:cs typeface="Lato" pitchFamily="34" charset="-120"/>
              </a:rPr>
              <a:t>Importance</a:t>
            </a:r>
            <a:endParaRPr lang="en-US" sz="2200" dirty="0"/>
          </a:p>
        </p:txBody>
      </p:sp>
      <p:sp>
        <p:nvSpPr>
          <p:cNvPr id="10" name="Text 6"/>
          <p:cNvSpPr/>
          <p:nvPr/>
        </p:nvSpPr>
        <p:spPr>
          <a:xfrm>
            <a:off x="10398681" y="3787259"/>
            <a:ext cx="3211235"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Word analogies enhance cognitive abilities like critical thinking, problem-solving, and vocabulary development. They expose individuals to diverse language structures, fostering linguistic awareness and analytical skills.</a:t>
            </a:r>
            <a:endParaRPr lang="en-US" sz="1750" dirty="0"/>
          </a:p>
        </p:txBody>
      </p:sp>
      <p:sp>
        <p:nvSpPr>
          <p:cNvPr id="12" name="Rectangle 11">
            <a:extLst>
              <a:ext uri="{FF2B5EF4-FFF2-40B4-BE49-F238E27FC236}">
                <a16:creationId xmlns:a16="http://schemas.microsoft.com/office/drawing/2014/main" id="{7E4E759C-214E-319C-EE85-80A0E537FEE6}"/>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0580" y="2716054"/>
            <a:ext cx="4973241" cy="2797493"/>
          </a:xfrm>
          <a:prstGeom prst="rect">
            <a:avLst/>
          </a:prstGeom>
        </p:spPr>
      </p:pic>
      <p:sp>
        <p:nvSpPr>
          <p:cNvPr id="4" name="Text 0"/>
          <p:cNvSpPr/>
          <p:nvPr/>
        </p:nvSpPr>
        <p:spPr>
          <a:xfrm>
            <a:off x="718066" y="894755"/>
            <a:ext cx="5665470" cy="641152"/>
          </a:xfrm>
          <a:prstGeom prst="rect">
            <a:avLst/>
          </a:prstGeom>
          <a:noFill/>
          <a:ln/>
        </p:spPr>
        <p:txBody>
          <a:bodyPr wrap="none" lIns="0" tIns="0" rIns="0" bIns="0" rtlCol="0" anchor="t"/>
          <a:lstStyle/>
          <a:p>
            <a:pPr marL="0" indent="0">
              <a:lnSpc>
                <a:spcPts val="5000"/>
              </a:lnSpc>
              <a:buNone/>
            </a:pPr>
            <a:r>
              <a:rPr lang="en-US" sz="4000" b="1" dirty="0">
                <a:solidFill>
                  <a:srgbClr val="282824"/>
                </a:solidFill>
                <a:latin typeface="Lato" pitchFamily="34" charset="0"/>
                <a:ea typeface="Lato" pitchFamily="34" charset="-122"/>
                <a:cs typeface="Lato" pitchFamily="34" charset="-120"/>
              </a:rPr>
              <a:t>Types of Word Analogies</a:t>
            </a:r>
            <a:endParaRPr lang="en-US" sz="4000" dirty="0"/>
          </a:p>
        </p:txBody>
      </p:sp>
      <p:sp>
        <p:nvSpPr>
          <p:cNvPr id="5" name="Shape 1"/>
          <p:cNvSpPr/>
          <p:nvPr/>
        </p:nvSpPr>
        <p:spPr>
          <a:xfrm>
            <a:off x="718066" y="2074307"/>
            <a:ext cx="461605" cy="461605"/>
          </a:xfrm>
          <a:prstGeom prst="roundRect">
            <a:avLst>
              <a:gd name="adj" fmla="val 6667"/>
            </a:avLst>
          </a:prstGeom>
          <a:solidFill>
            <a:srgbClr val="E5DFD2"/>
          </a:solidFill>
          <a:ln/>
        </p:spPr>
      </p:sp>
      <p:sp>
        <p:nvSpPr>
          <p:cNvPr id="6" name="Text 2"/>
          <p:cNvSpPr/>
          <p:nvPr/>
        </p:nvSpPr>
        <p:spPr>
          <a:xfrm>
            <a:off x="859631" y="2151221"/>
            <a:ext cx="178475" cy="307777"/>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pitchFamily="34" charset="0"/>
                <a:ea typeface="Lato" pitchFamily="34" charset="-122"/>
                <a:cs typeface="Lato" pitchFamily="34" charset="-120"/>
              </a:rPr>
              <a:t>1</a:t>
            </a:r>
            <a:endParaRPr lang="en-US" sz="2400" dirty="0"/>
          </a:p>
        </p:txBody>
      </p:sp>
      <p:sp>
        <p:nvSpPr>
          <p:cNvPr id="7" name="Text 3"/>
          <p:cNvSpPr/>
          <p:nvPr/>
        </p:nvSpPr>
        <p:spPr>
          <a:xfrm>
            <a:off x="1384816" y="2074307"/>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4A4A45"/>
                </a:solidFill>
                <a:latin typeface="Lato" pitchFamily="34" charset="0"/>
                <a:ea typeface="Lato" pitchFamily="34" charset="-122"/>
                <a:cs typeface="Lato" pitchFamily="34" charset="-120"/>
              </a:rPr>
              <a:t>Synonyms</a:t>
            </a:r>
            <a:endParaRPr lang="en-US" sz="2000" dirty="0"/>
          </a:p>
        </p:txBody>
      </p:sp>
      <p:sp>
        <p:nvSpPr>
          <p:cNvPr id="8" name="Text 4"/>
          <p:cNvSpPr/>
          <p:nvPr/>
        </p:nvSpPr>
        <p:spPr>
          <a:xfrm>
            <a:off x="1384816" y="2517815"/>
            <a:ext cx="3084671" cy="1640681"/>
          </a:xfrm>
          <a:prstGeom prst="rect">
            <a:avLst/>
          </a:prstGeom>
          <a:noFill/>
          <a:ln/>
        </p:spPr>
        <p:txBody>
          <a:bodyPr wrap="square" lIns="0" tIns="0" rIns="0" bIns="0" rtlCol="0" anchor="t"/>
          <a:lstStyle/>
          <a:p>
            <a:pPr marL="0" indent="0">
              <a:lnSpc>
                <a:spcPts val="2550"/>
              </a:lnSpc>
              <a:buNone/>
            </a:pPr>
            <a:r>
              <a:rPr lang="en-US" sz="1600" dirty="0">
                <a:solidFill>
                  <a:srgbClr val="4A4A45"/>
                </a:solidFill>
                <a:latin typeface="Lato" pitchFamily="34" charset="0"/>
                <a:ea typeface="Lato" pitchFamily="34" charset="-122"/>
                <a:cs typeface="Lato" pitchFamily="34" charset="-120"/>
              </a:rPr>
              <a:t>Synonyms are words that have similar meanings. For instance, "big" is to "large" as "small" is to "tiny," showcasing pairs with comparable definitions.</a:t>
            </a:r>
            <a:endParaRPr lang="en-US" sz="1600" dirty="0"/>
          </a:p>
        </p:txBody>
      </p:sp>
      <p:sp>
        <p:nvSpPr>
          <p:cNvPr id="9" name="Shape 5"/>
          <p:cNvSpPr/>
          <p:nvPr/>
        </p:nvSpPr>
        <p:spPr>
          <a:xfrm>
            <a:off x="4674632" y="2074307"/>
            <a:ext cx="461605" cy="461605"/>
          </a:xfrm>
          <a:prstGeom prst="roundRect">
            <a:avLst>
              <a:gd name="adj" fmla="val 6667"/>
            </a:avLst>
          </a:prstGeom>
          <a:solidFill>
            <a:srgbClr val="E5DFD2"/>
          </a:solidFill>
          <a:ln/>
        </p:spPr>
      </p:sp>
      <p:sp>
        <p:nvSpPr>
          <p:cNvPr id="10" name="Text 6"/>
          <p:cNvSpPr/>
          <p:nvPr/>
        </p:nvSpPr>
        <p:spPr>
          <a:xfrm>
            <a:off x="4816197" y="2151221"/>
            <a:ext cx="178475" cy="307777"/>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pitchFamily="34" charset="0"/>
                <a:ea typeface="Lato" pitchFamily="34" charset="-122"/>
                <a:cs typeface="Lato" pitchFamily="34" charset="-120"/>
              </a:rPr>
              <a:t>2</a:t>
            </a:r>
            <a:endParaRPr lang="en-US" sz="2400" dirty="0"/>
          </a:p>
        </p:txBody>
      </p:sp>
      <p:sp>
        <p:nvSpPr>
          <p:cNvPr id="11" name="Text 7"/>
          <p:cNvSpPr/>
          <p:nvPr/>
        </p:nvSpPr>
        <p:spPr>
          <a:xfrm>
            <a:off x="5341382" y="2074307"/>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4A4A45"/>
                </a:solidFill>
                <a:latin typeface="Lato" pitchFamily="34" charset="0"/>
                <a:ea typeface="Lato" pitchFamily="34" charset="-122"/>
                <a:cs typeface="Lato" pitchFamily="34" charset="-120"/>
              </a:rPr>
              <a:t>Antonyms</a:t>
            </a:r>
            <a:endParaRPr lang="en-US" sz="2000" dirty="0"/>
          </a:p>
        </p:txBody>
      </p:sp>
      <p:sp>
        <p:nvSpPr>
          <p:cNvPr id="12" name="Text 8"/>
          <p:cNvSpPr/>
          <p:nvPr/>
        </p:nvSpPr>
        <p:spPr>
          <a:xfrm>
            <a:off x="5341382" y="2517815"/>
            <a:ext cx="3084671" cy="1640681"/>
          </a:xfrm>
          <a:prstGeom prst="rect">
            <a:avLst/>
          </a:prstGeom>
          <a:noFill/>
          <a:ln/>
        </p:spPr>
        <p:txBody>
          <a:bodyPr wrap="square" lIns="0" tIns="0" rIns="0" bIns="0" rtlCol="0" anchor="t"/>
          <a:lstStyle/>
          <a:p>
            <a:pPr marL="0" indent="0">
              <a:lnSpc>
                <a:spcPts val="2550"/>
              </a:lnSpc>
              <a:buNone/>
            </a:pPr>
            <a:r>
              <a:rPr lang="en-US" sz="1600" dirty="0">
                <a:solidFill>
                  <a:srgbClr val="4A4A45"/>
                </a:solidFill>
                <a:latin typeface="Lato" pitchFamily="34" charset="0"/>
                <a:ea typeface="Lato" pitchFamily="34" charset="-122"/>
                <a:cs typeface="Lato" pitchFamily="34" charset="-120"/>
              </a:rPr>
              <a:t>Antonyms are words with opposite meanings. For example, "up" is to "down" as "happy" is to "sad," highlighting contrasting relationships between words.</a:t>
            </a:r>
            <a:endParaRPr lang="en-US" sz="1600" dirty="0"/>
          </a:p>
        </p:txBody>
      </p:sp>
      <p:sp>
        <p:nvSpPr>
          <p:cNvPr id="13" name="Shape 9"/>
          <p:cNvSpPr/>
          <p:nvPr/>
        </p:nvSpPr>
        <p:spPr>
          <a:xfrm>
            <a:off x="718066" y="4594384"/>
            <a:ext cx="461605" cy="461605"/>
          </a:xfrm>
          <a:prstGeom prst="roundRect">
            <a:avLst>
              <a:gd name="adj" fmla="val 6667"/>
            </a:avLst>
          </a:prstGeom>
          <a:solidFill>
            <a:srgbClr val="E5DFD2"/>
          </a:solidFill>
          <a:ln/>
        </p:spPr>
      </p:sp>
      <p:sp>
        <p:nvSpPr>
          <p:cNvPr id="14" name="Text 10"/>
          <p:cNvSpPr/>
          <p:nvPr/>
        </p:nvSpPr>
        <p:spPr>
          <a:xfrm>
            <a:off x="859631" y="4671298"/>
            <a:ext cx="178475" cy="307777"/>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pitchFamily="34" charset="0"/>
                <a:ea typeface="Lato" pitchFamily="34" charset="-122"/>
                <a:cs typeface="Lato" pitchFamily="34" charset="-120"/>
              </a:rPr>
              <a:t>3</a:t>
            </a:r>
            <a:endParaRPr lang="en-US" sz="2400" dirty="0"/>
          </a:p>
        </p:txBody>
      </p:sp>
      <p:sp>
        <p:nvSpPr>
          <p:cNvPr id="15" name="Text 11"/>
          <p:cNvSpPr/>
          <p:nvPr/>
        </p:nvSpPr>
        <p:spPr>
          <a:xfrm>
            <a:off x="1384816" y="4594384"/>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4A4A45"/>
                </a:solidFill>
                <a:latin typeface="Lato" pitchFamily="34" charset="0"/>
                <a:ea typeface="Lato" pitchFamily="34" charset="-122"/>
                <a:cs typeface="Lato" pitchFamily="34" charset="-120"/>
              </a:rPr>
              <a:t>Part to Whole</a:t>
            </a:r>
            <a:endParaRPr lang="en-US" sz="2000" dirty="0"/>
          </a:p>
        </p:txBody>
      </p:sp>
      <p:sp>
        <p:nvSpPr>
          <p:cNvPr id="16" name="Text 12"/>
          <p:cNvSpPr/>
          <p:nvPr/>
        </p:nvSpPr>
        <p:spPr>
          <a:xfrm>
            <a:off x="1384816" y="5037892"/>
            <a:ext cx="3084671" cy="1968817"/>
          </a:xfrm>
          <a:prstGeom prst="rect">
            <a:avLst/>
          </a:prstGeom>
          <a:noFill/>
          <a:ln/>
        </p:spPr>
        <p:txBody>
          <a:bodyPr wrap="square" lIns="0" tIns="0" rIns="0" bIns="0" rtlCol="0" anchor="t"/>
          <a:lstStyle/>
          <a:p>
            <a:pPr marL="0" indent="0">
              <a:lnSpc>
                <a:spcPts val="2550"/>
              </a:lnSpc>
              <a:buNone/>
            </a:pPr>
            <a:r>
              <a:rPr lang="en-US" sz="1600" dirty="0">
                <a:solidFill>
                  <a:srgbClr val="4A4A45"/>
                </a:solidFill>
                <a:latin typeface="Lato" pitchFamily="34" charset="0"/>
                <a:ea typeface="Lato" pitchFamily="34" charset="-122"/>
                <a:cs typeface="Lato" pitchFamily="34" charset="-120"/>
              </a:rPr>
              <a:t>This type examines the relationship between a part and its whole. For example, "wheel" is to "car" as "branch" is to "tree," emphasizing the constituent parts within a larger entity.</a:t>
            </a:r>
            <a:endParaRPr lang="en-US" sz="1600" dirty="0"/>
          </a:p>
        </p:txBody>
      </p:sp>
      <p:sp>
        <p:nvSpPr>
          <p:cNvPr id="17" name="Shape 13"/>
          <p:cNvSpPr/>
          <p:nvPr/>
        </p:nvSpPr>
        <p:spPr>
          <a:xfrm>
            <a:off x="4674632" y="4594384"/>
            <a:ext cx="461605" cy="461605"/>
          </a:xfrm>
          <a:prstGeom prst="roundRect">
            <a:avLst>
              <a:gd name="adj" fmla="val 6667"/>
            </a:avLst>
          </a:prstGeom>
          <a:solidFill>
            <a:srgbClr val="E5DFD2"/>
          </a:solidFill>
          <a:ln/>
        </p:spPr>
      </p:sp>
      <p:sp>
        <p:nvSpPr>
          <p:cNvPr id="18" name="Text 14"/>
          <p:cNvSpPr/>
          <p:nvPr/>
        </p:nvSpPr>
        <p:spPr>
          <a:xfrm>
            <a:off x="4816197" y="4671298"/>
            <a:ext cx="178475" cy="307777"/>
          </a:xfrm>
          <a:prstGeom prst="rect">
            <a:avLst/>
          </a:prstGeom>
          <a:noFill/>
          <a:ln/>
        </p:spPr>
        <p:txBody>
          <a:bodyPr wrap="none" lIns="0" tIns="0" rIns="0" bIns="0" rtlCol="0" anchor="t"/>
          <a:lstStyle/>
          <a:p>
            <a:pPr marL="0" indent="0" algn="ctr">
              <a:lnSpc>
                <a:spcPts val="2400"/>
              </a:lnSpc>
              <a:buNone/>
            </a:pPr>
            <a:r>
              <a:rPr lang="en-US" sz="2400" b="1" dirty="0">
                <a:solidFill>
                  <a:srgbClr val="4A4A45"/>
                </a:solidFill>
                <a:latin typeface="Lato" pitchFamily="34" charset="0"/>
                <a:ea typeface="Lato" pitchFamily="34" charset="-122"/>
                <a:cs typeface="Lato" pitchFamily="34" charset="-120"/>
              </a:rPr>
              <a:t>4</a:t>
            </a:r>
            <a:endParaRPr lang="en-US" sz="2400" dirty="0"/>
          </a:p>
        </p:txBody>
      </p:sp>
      <p:sp>
        <p:nvSpPr>
          <p:cNvPr id="19" name="Text 15"/>
          <p:cNvSpPr/>
          <p:nvPr/>
        </p:nvSpPr>
        <p:spPr>
          <a:xfrm>
            <a:off x="5341382" y="4594384"/>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4A4A45"/>
                </a:solidFill>
                <a:latin typeface="Lato" pitchFamily="34" charset="0"/>
                <a:ea typeface="Lato" pitchFamily="34" charset="-122"/>
                <a:cs typeface="Lato" pitchFamily="34" charset="-120"/>
              </a:rPr>
              <a:t>Cause and Effect</a:t>
            </a:r>
            <a:endParaRPr lang="en-US" sz="2000" dirty="0"/>
          </a:p>
        </p:txBody>
      </p:sp>
      <p:sp>
        <p:nvSpPr>
          <p:cNvPr id="20" name="Text 16"/>
          <p:cNvSpPr/>
          <p:nvPr/>
        </p:nvSpPr>
        <p:spPr>
          <a:xfrm>
            <a:off x="5341382" y="5037892"/>
            <a:ext cx="3084671" cy="2296954"/>
          </a:xfrm>
          <a:prstGeom prst="rect">
            <a:avLst/>
          </a:prstGeom>
          <a:noFill/>
          <a:ln/>
        </p:spPr>
        <p:txBody>
          <a:bodyPr wrap="square" lIns="0" tIns="0" rIns="0" bIns="0" rtlCol="0" anchor="t"/>
          <a:lstStyle/>
          <a:p>
            <a:pPr marL="0" indent="0">
              <a:lnSpc>
                <a:spcPts val="2550"/>
              </a:lnSpc>
              <a:buNone/>
            </a:pPr>
            <a:r>
              <a:rPr lang="en-US" sz="1600" dirty="0">
                <a:solidFill>
                  <a:srgbClr val="4A4A45"/>
                </a:solidFill>
                <a:latin typeface="Lato" pitchFamily="34" charset="0"/>
                <a:ea typeface="Lato" pitchFamily="34" charset="-122"/>
                <a:cs typeface="Lato" pitchFamily="34" charset="-120"/>
              </a:rPr>
              <a:t>Cause and effect analogies connect actions or events with their consequences. For example, "rain" is to "wet" as "fire" is to "burn," showcasing the relationship between a cause and its subsequent effect.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151"/>
          </a:xfrm>
          <a:prstGeom prst="rect">
            <a:avLst/>
          </a:prstGeom>
        </p:spPr>
      </p:pic>
      <p:sp>
        <p:nvSpPr>
          <p:cNvPr id="3" name="Text 0"/>
          <p:cNvSpPr/>
          <p:nvPr/>
        </p:nvSpPr>
        <p:spPr>
          <a:xfrm>
            <a:off x="764143" y="3330297"/>
            <a:ext cx="8609767" cy="682347"/>
          </a:xfrm>
          <a:prstGeom prst="rect">
            <a:avLst/>
          </a:prstGeom>
          <a:noFill/>
          <a:ln/>
        </p:spPr>
        <p:txBody>
          <a:bodyPr wrap="none" lIns="0" tIns="0" rIns="0" bIns="0" rtlCol="0" anchor="t"/>
          <a:lstStyle/>
          <a:p>
            <a:pPr marL="0" indent="0">
              <a:lnSpc>
                <a:spcPts val="5350"/>
              </a:lnSpc>
              <a:buNone/>
            </a:pPr>
            <a:r>
              <a:rPr lang="en-US" sz="4250" b="1" dirty="0">
                <a:solidFill>
                  <a:srgbClr val="282824"/>
                </a:solidFill>
                <a:latin typeface="Lato" pitchFamily="34" charset="0"/>
                <a:ea typeface="Lato" pitchFamily="34" charset="-122"/>
                <a:cs typeface="Lato" pitchFamily="34" charset="-120"/>
              </a:rPr>
              <a:t>How a Word Analogy Finder Works</a:t>
            </a:r>
            <a:endParaRPr lang="en-US" sz="4250" dirty="0"/>
          </a:p>
        </p:txBody>
      </p:sp>
      <p:pic>
        <p:nvPicPr>
          <p:cNvPr id="4" name="Image 1" descr="preencoded.png"/>
          <p:cNvPicPr>
            <a:picLocks noChangeAspect="1"/>
          </p:cNvPicPr>
          <p:nvPr/>
        </p:nvPicPr>
        <p:blipFill>
          <a:blip r:embed="rId4"/>
          <a:stretch>
            <a:fillRect/>
          </a:stretch>
        </p:blipFill>
        <p:spPr>
          <a:xfrm>
            <a:off x="764143" y="4340066"/>
            <a:ext cx="4367332" cy="873323"/>
          </a:xfrm>
          <a:prstGeom prst="rect">
            <a:avLst/>
          </a:prstGeom>
        </p:spPr>
      </p:pic>
      <p:sp>
        <p:nvSpPr>
          <p:cNvPr id="5" name="Text 1"/>
          <p:cNvSpPr/>
          <p:nvPr/>
        </p:nvSpPr>
        <p:spPr>
          <a:xfrm>
            <a:off x="982385"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pitchFamily="34" charset="0"/>
                <a:ea typeface="Lato" pitchFamily="34" charset="-122"/>
                <a:cs typeface="Lato" pitchFamily="34" charset="-120"/>
              </a:rPr>
              <a:t>Input</a:t>
            </a:r>
            <a:endParaRPr lang="en-US" sz="2100" dirty="0"/>
          </a:p>
        </p:txBody>
      </p:sp>
      <p:sp>
        <p:nvSpPr>
          <p:cNvPr id="6" name="Text 2"/>
          <p:cNvSpPr/>
          <p:nvPr/>
        </p:nvSpPr>
        <p:spPr>
          <a:xfrm>
            <a:off x="982385" y="6012894"/>
            <a:ext cx="3930848" cy="1047988"/>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Users provide two pairs of words, allowing the system to analyze their relationships.</a:t>
            </a:r>
            <a:endParaRPr lang="en-US" sz="1700" dirty="0"/>
          </a:p>
        </p:txBody>
      </p:sp>
      <p:pic>
        <p:nvPicPr>
          <p:cNvPr id="7" name="Image 2" descr="preencoded.png"/>
          <p:cNvPicPr>
            <a:picLocks noChangeAspect="1"/>
          </p:cNvPicPr>
          <p:nvPr/>
        </p:nvPicPr>
        <p:blipFill>
          <a:blip r:embed="rId5"/>
          <a:stretch>
            <a:fillRect/>
          </a:stretch>
        </p:blipFill>
        <p:spPr>
          <a:xfrm>
            <a:off x="5131475" y="4340066"/>
            <a:ext cx="4367332" cy="873323"/>
          </a:xfrm>
          <a:prstGeom prst="rect">
            <a:avLst/>
          </a:prstGeom>
        </p:spPr>
      </p:pic>
      <p:sp>
        <p:nvSpPr>
          <p:cNvPr id="8" name="Text 3"/>
          <p:cNvSpPr/>
          <p:nvPr/>
        </p:nvSpPr>
        <p:spPr>
          <a:xfrm>
            <a:off x="5349716"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pitchFamily="34" charset="0"/>
                <a:ea typeface="Lato" pitchFamily="34" charset="-122"/>
                <a:cs typeface="Lato" pitchFamily="34" charset="-120"/>
              </a:rPr>
              <a:t>Analysis</a:t>
            </a:r>
            <a:endParaRPr lang="en-US" sz="2100" dirty="0"/>
          </a:p>
        </p:txBody>
      </p:sp>
      <p:sp>
        <p:nvSpPr>
          <p:cNvPr id="9" name="Text 4"/>
          <p:cNvSpPr/>
          <p:nvPr/>
        </p:nvSpPr>
        <p:spPr>
          <a:xfrm>
            <a:off x="5349716" y="6012894"/>
            <a:ext cx="3930848" cy="1397318"/>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The system employs algorithms, including machine learning or rule-based approaches, to identify patterns and relationships between the words.</a:t>
            </a:r>
            <a:endParaRPr lang="en-US" sz="1700" dirty="0"/>
          </a:p>
        </p:txBody>
      </p:sp>
      <p:pic>
        <p:nvPicPr>
          <p:cNvPr id="10" name="Image 3" descr="preencoded.png"/>
          <p:cNvPicPr>
            <a:picLocks noChangeAspect="1"/>
          </p:cNvPicPr>
          <p:nvPr/>
        </p:nvPicPr>
        <p:blipFill>
          <a:blip r:embed="rId6"/>
          <a:stretch>
            <a:fillRect/>
          </a:stretch>
        </p:blipFill>
        <p:spPr>
          <a:xfrm>
            <a:off x="9498806" y="4340066"/>
            <a:ext cx="4367332" cy="873323"/>
          </a:xfrm>
          <a:prstGeom prst="rect">
            <a:avLst/>
          </a:prstGeom>
        </p:spPr>
      </p:pic>
      <p:sp>
        <p:nvSpPr>
          <p:cNvPr id="11" name="Text 5"/>
          <p:cNvSpPr/>
          <p:nvPr/>
        </p:nvSpPr>
        <p:spPr>
          <a:xfrm>
            <a:off x="9717048" y="5540812"/>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4A4A45"/>
                </a:solidFill>
                <a:latin typeface="Lato" pitchFamily="34" charset="0"/>
                <a:ea typeface="Lato" pitchFamily="34" charset="-122"/>
                <a:cs typeface="Lato" pitchFamily="34" charset="-120"/>
              </a:rPr>
              <a:t>Output</a:t>
            </a:r>
            <a:endParaRPr lang="en-US" sz="2100" dirty="0"/>
          </a:p>
        </p:txBody>
      </p:sp>
      <p:sp>
        <p:nvSpPr>
          <p:cNvPr id="12" name="Text 6"/>
          <p:cNvSpPr/>
          <p:nvPr/>
        </p:nvSpPr>
        <p:spPr>
          <a:xfrm>
            <a:off x="9717048" y="6012894"/>
            <a:ext cx="3930848" cy="1047988"/>
          </a:xfrm>
          <a:prstGeom prst="rect">
            <a:avLst/>
          </a:prstGeom>
          <a:noFill/>
          <a:ln/>
        </p:spPr>
        <p:txBody>
          <a:bodyPr wrap="square" lIns="0" tIns="0" rIns="0" bIns="0" rtlCol="0" anchor="t"/>
          <a:lstStyle/>
          <a:p>
            <a:pPr marL="0" indent="0" algn="l">
              <a:lnSpc>
                <a:spcPts val="2750"/>
              </a:lnSpc>
              <a:buNone/>
            </a:pPr>
            <a:r>
              <a:rPr lang="en-US" sz="1700" dirty="0">
                <a:solidFill>
                  <a:srgbClr val="4A4A45"/>
                </a:solidFill>
                <a:latin typeface="Lato" pitchFamily="34" charset="0"/>
                <a:ea typeface="Lato" pitchFamily="34" charset="-122"/>
                <a:cs typeface="Lato" pitchFamily="34" charset="-120"/>
              </a:rPr>
              <a:t>Based on the analyzed patterns, the system predicts the missing word in a new pair, completing the analogy.</a:t>
            </a:r>
            <a:endParaRPr lang="en-US" sz="1700" dirty="0"/>
          </a:p>
        </p:txBody>
      </p:sp>
      <p:sp>
        <p:nvSpPr>
          <p:cNvPr id="13" name="Rectangle 12">
            <a:extLst>
              <a:ext uri="{FF2B5EF4-FFF2-40B4-BE49-F238E27FC236}">
                <a16:creationId xmlns:a16="http://schemas.microsoft.com/office/drawing/2014/main" id="{C5D0BB93-DD28-E74C-C990-E5400A93EFDB}"/>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7058"/>
            <a:ext cx="11597283"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pitchFamily="34" charset="0"/>
                <a:ea typeface="Lato" pitchFamily="34" charset="-122"/>
                <a:cs typeface="Lato" pitchFamily="34" charset="-120"/>
              </a:rPr>
              <a:t>Key Algorithms Behind Word Analogy Finders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pitchFamily="34" charset="0"/>
                <a:ea typeface="Lato" pitchFamily="34" charset="-122"/>
                <a:cs typeface="Lato" pitchFamily="34" charset="-120"/>
              </a:rPr>
              <a:t>Word Embeddings</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Words are represented as vectors in a high-dimensional space, capturing their semantic relationships. Analogies are solved by performing vector arithmetic, such as "king - man + woman = queen," demonstrating the relationship through vector operations.</a:t>
            </a:r>
            <a:endParaRPr lang="en-US" sz="1750" dirty="0"/>
          </a:p>
        </p:txBody>
      </p:sp>
      <p:sp>
        <p:nvSpPr>
          <p:cNvPr id="5" name="Text 3"/>
          <p:cNvSpPr/>
          <p:nvPr/>
        </p:nvSpPr>
        <p:spPr>
          <a:xfrm>
            <a:off x="7599521" y="3452813"/>
            <a:ext cx="3247430" cy="354330"/>
          </a:xfrm>
          <a:prstGeom prst="rect">
            <a:avLst/>
          </a:prstGeom>
          <a:noFill/>
          <a:ln/>
        </p:spPr>
        <p:txBody>
          <a:bodyPr wrap="none" lIns="0" tIns="0" rIns="0" bIns="0" rtlCol="0" anchor="t"/>
          <a:lstStyle/>
          <a:p>
            <a:pPr marL="0" indent="0">
              <a:lnSpc>
                <a:spcPts val="2750"/>
              </a:lnSpc>
              <a:buNone/>
            </a:pPr>
            <a:r>
              <a:rPr lang="en-US" sz="2200" b="1" dirty="0">
                <a:solidFill>
                  <a:srgbClr val="282824"/>
                </a:solidFill>
                <a:latin typeface="Lato" pitchFamily="34" charset="0"/>
                <a:ea typeface="Lato" pitchFamily="34" charset="-122"/>
                <a:cs typeface="Lato" pitchFamily="34" charset="-120"/>
              </a:rPr>
              <a:t>Machine Learning Models</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Algorithms like neural networks and transformers are trained on extensive datasets of analogies, allowing them to learn complex patterns and relationships between words. These models can then predict missing words based on the learned patterns.</a:t>
            </a:r>
            <a:endParaRPr lang="en-US" sz="1750" dirty="0"/>
          </a:p>
        </p:txBody>
      </p:sp>
      <p:sp>
        <p:nvSpPr>
          <p:cNvPr id="7" name="Rectangle 6">
            <a:extLst>
              <a:ext uri="{FF2B5EF4-FFF2-40B4-BE49-F238E27FC236}">
                <a16:creationId xmlns:a16="http://schemas.microsoft.com/office/drawing/2014/main" id="{8A829252-278E-D8AD-012B-28FCEF19BA8E}"/>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614511" y="283488"/>
            <a:ext cx="3401258" cy="2268260"/>
          </a:xfrm>
          <a:prstGeom prst="rect">
            <a:avLst/>
          </a:prstGeom>
        </p:spPr>
      </p:pic>
      <p:sp>
        <p:nvSpPr>
          <p:cNvPr id="4" name="Text 0"/>
          <p:cNvSpPr/>
          <p:nvPr/>
        </p:nvSpPr>
        <p:spPr>
          <a:xfrm>
            <a:off x="793790" y="3459004"/>
            <a:ext cx="9595009"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pitchFamily="34" charset="0"/>
                <a:ea typeface="Lato" pitchFamily="34" charset="-122"/>
                <a:cs typeface="Lato" pitchFamily="34" charset="-120"/>
              </a:rPr>
              <a:t>Applications of Word Analogy Finders</a:t>
            </a:r>
            <a:endParaRPr lang="en-US" sz="4450" dirty="0"/>
          </a:p>
        </p:txBody>
      </p:sp>
      <p:pic>
        <p:nvPicPr>
          <p:cNvPr id="5" name="Image 2" descr="preencoded.png"/>
          <p:cNvPicPr>
            <a:picLocks noChangeAspect="1"/>
          </p:cNvPicPr>
          <p:nvPr/>
        </p:nvPicPr>
        <p:blipFill>
          <a:blip r:embed="rId5"/>
          <a:stretch>
            <a:fillRect/>
          </a:stretch>
        </p:blipFill>
        <p:spPr>
          <a:xfrm>
            <a:off x="793790" y="4507944"/>
            <a:ext cx="566976" cy="566976"/>
          </a:xfrm>
          <a:prstGeom prst="rect">
            <a:avLst/>
          </a:prstGeom>
        </p:spPr>
      </p:pic>
      <p:sp>
        <p:nvSpPr>
          <p:cNvPr id="6" name="Text 1"/>
          <p:cNvSpPr/>
          <p:nvPr/>
        </p:nvSpPr>
        <p:spPr>
          <a:xfrm>
            <a:off x="793790" y="53017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pitchFamily="34" charset="0"/>
                <a:ea typeface="Lato" pitchFamily="34" charset="-122"/>
                <a:cs typeface="Lato" pitchFamily="34" charset="-120"/>
              </a:rPr>
              <a:t>Education</a:t>
            </a:r>
            <a:endParaRPr lang="en-US" sz="2200" dirty="0"/>
          </a:p>
        </p:txBody>
      </p:sp>
      <p:sp>
        <p:nvSpPr>
          <p:cNvPr id="7" name="Text 2"/>
          <p:cNvSpPr/>
          <p:nvPr/>
        </p:nvSpPr>
        <p:spPr>
          <a:xfrm>
            <a:off x="793790" y="5792153"/>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Word analogy finders aid students in enhancing their language and reasoning skills, improving their comprehension and analytical abilities.</a:t>
            </a:r>
            <a:endParaRPr lang="en-US" sz="1750" dirty="0"/>
          </a:p>
        </p:txBody>
      </p:sp>
      <p:pic>
        <p:nvPicPr>
          <p:cNvPr id="8" name="Image 3" descr="preencoded.png"/>
          <p:cNvPicPr>
            <a:picLocks noChangeAspect="1"/>
          </p:cNvPicPr>
          <p:nvPr/>
        </p:nvPicPr>
        <p:blipFill>
          <a:blip r:embed="rId6"/>
          <a:stretch>
            <a:fillRect/>
          </a:stretch>
        </p:blipFill>
        <p:spPr>
          <a:xfrm>
            <a:off x="5254704" y="4507944"/>
            <a:ext cx="566976" cy="566976"/>
          </a:xfrm>
          <a:prstGeom prst="rect">
            <a:avLst/>
          </a:prstGeom>
        </p:spPr>
      </p:pic>
      <p:sp>
        <p:nvSpPr>
          <p:cNvPr id="9" name="Text 3"/>
          <p:cNvSpPr/>
          <p:nvPr/>
        </p:nvSpPr>
        <p:spPr>
          <a:xfrm>
            <a:off x="5254704" y="5301734"/>
            <a:ext cx="3662482"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pitchFamily="34" charset="0"/>
                <a:ea typeface="Lato" pitchFamily="34" charset="-122"/>
                <a:cs typeface="Lato" pitchFamily="34" charset="-120"/>
              </a:rPr>
              <a:t>Natural Language Processing</a:t>
            </a:r>
            <a:endParaRPr lang="en-US" sz="2200" dirty="0"/>
          </a:p>
        </p:txBody>
      </p:sp>
      <p:sp>
        <p:nvSpPr>
          <p:cNvPr id="10" name="Text 4"/>
          <p:cNvSpPr/>
          <p:nvPr/>
        </p:nvSpPr>
        <p:spPr>
          <a:xfrm>
            <a:off x="5254704" y="5792153"/>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These tools enhance machine comprehension and language generation, enabling machines to understand and interact with human language more effectively.</a:t>
            </a:r>
            <a:endParaRPr lang="en-US" sz="1750" dirty="0"/>
          </a:p>
        </p:txBody>
      </p:sp>
      <p:pic>
        <p:nvPicPr>
          <p:cNvPr id="11" name="Image 4" descr="preencoded.png"/>
          <p:cNvPicPr>
            <a:picLocks noChangeAspect="1"/>
          </p:cNvPicPr>
          <p:nvPr/>
        </p:nvPicPr>
        <p:blipFill>
          <a:blip r:embed="rId7"/>
          <a:stretch>
            <a:fillRect/>
          </a:stretch>
        </p:blipFill>
        <p:spPr>
          <a:xfrm>
            <a:off x="9715738" y="4507944"/>
            <a:ext cx="566976" cy="566976"/>
          </a:xfrm>
          <a:prstGeom prst="rect">
            <a:avLst/>
          </a:prstGeom>
        </p:spPr>
      </p:pic>
      <p:sp>
        <p:nvSpPr>
          <p:cNvPr id="12" name="Text 5"/>
          <p:cNvSpPr/>
          <p:nvPr/>
        </p:nvSpPr>
        <p:spPr>
          <a:xfrm>
            <a:off x="9715738" y="53017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pitchFamily="34" charset="0"/>
                <a:ea typeface="Lato" pitchFamily="34" charset="-122"/>
                <a:cs typeface="Lato" pitchFamily="34" charset="-120"/>
              </a:rPr>
              <a:t>Creative Writing</a:t>
            </a:r>
            <a:endParaRPr lang="en-US" sz="2200" dirty="0"/>
          </a:p>
        </p:txBody>
      </p:sp>
      <p:sp>
        <p:nvSpPr>
          <p:cNvPr id="13" name="Text 6"/>
          <p:cNvSpPr/>
          <p:nvPr/>
        </p:nvSpPr>
        <p:spPr>
          <a:xfrm>
            <a:off x="9715738" y="5792153"/>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Word analogy finders assist writers in generating fresh ideas, finding descriptive language, and exploring diverse linguistic possibilities.</a:t>
            </a:r>
            <a:endParaRPr lang="en-US" sz="1750" dirty="0"/>
          </a:p>
        </p:txBody>
      </p:sp>
      <p:sp>
        <p:nvSpPr>
          <p:cNvPr id="14" name="Rectangle 13">
            <a:extLst>
              <a:ext uri="{FF2B5EF4-FFF2-40B4-BE49-F238E27FC236}">
                <a16:creationId xmlns:a16="http://schemas.microsoft.com/office/drawing/2014/main" id="{CF3B067B-BDB6-1142-9C88-ADB7F855D8B7}"/>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1642348"/>
            <a:ext cx="4944904" cy="4944904"/>
          </a:xfrm>
          <a:prstGeom prst="rect">
            <a:avLst/>
          </a:prstGeom>
        </p:spPr>
      </p:pic>
      <p:sp>
        <p:nvSpPr>
          <p:cNvPr id="4" name="Text 0"/>
          <p:cNvSpPr/>
          <p:nvPr/>
        </p:nvSpPr>
        <p:spPr>
          <a:xfrm>
            <a:off x="6244471" y="768429"/>
            <a:ext cx="6490097" cy="676870"/>
          </a:xfrm>
          <a:prstGeom prst="rect">
            <a:avLst/>
          </a:prstGeom>
          <a:noFill/>
          <a:ln/>
        </p:spPr>
        <p:txBody>
          <a:bodyPr wrap="none" lIns="0" tIns="0" rIns="0" bIns="0" rtlCol="0" anchor="t"/>
          <a:lstStyle/>
          <a:p>
            <a:pPr marL="0" indent="0">
              <a:lnSpc>
                <a:spcPts val="5300"/>
              </a:lnSpc>
              <a:buNone/>
            </a:pPr>
            <a:r>
              <a:rPr lang="en-US" sz="4250" b="1" dirty="0">
                <a:solidFill>
                  <a:srgbClr val="282824"/>
                </a:solidFill>
                <a:latin typeface="Lato" pitchFamily="34" charset="0"/>
                <a:ea typeface="Lato" pitchFamily="34" charset="-122"/>
                <a:cs typeface="Lato" pitchFamily="34" charset="-120"/>
              </a:rPr>
              <a:t>Challenges and Limitations</a:t>
            </a:r>
            <a:endParaRPr lang="en-US" sz="4250" dirty="0"/>
          </a:p>
        </p:txBody>
      </p:sp>
      <p:sp>
        <p:nvSpPr>
          <p:cNvPr id="5" name="Shape 1"/>
          <p:cNvSpPr/>
          <p:nvPr/>
        </p:nvSpPr>
        <p:spPr>
          <a:xfrm>
            <a:off x="6244471" y="1770102"/>
            <a:ext cx="7627858" cy="5690949"/>
          </a:xfrm>
          <a:prstGeom prst="roundRect">
            <a:avLst>
              <a:gd name="adj" fmla="val 571"/>
            </a:avLst>
          </a:prstGeom>
          <a:noFill/>
          <a:ln w="7620">
            <a:solidFill>
              <a:srgbClr val="000000">
                <a:alpha val="8000"/>
              </a:srgbClr>
            </a:solidFill>
            <a:prstDash val="solid"/>
          </a:ln>
        </p:spPr>
      </p:sp>
      <p:sp>
        <p:nvSpPr>
          <p:cNvPr id="6" name="Shape 2"/>
          <p:cNvSpPr/>
          <p:nvPr/>
        </p:nvSpPr>
        <p:spPr>
          <a:xfrm>
            <a:off x="6252091" y="1777722"/>
            <a:ext cx="7612618" cy="2007394"/>
          </a:xfrm>
          <a:prstGeom prst="rect">
            <a:avLst/>
          </a:prstGeom>
          <a:solidFill>
            <a:srgbClr val="FFFFFF">
              <a:alpha val="4000"/>
            </a:srgbClr>
          </a:solidFill>
          <a:ln/>
        </p:spPr>
      </p:sp>
      <p:sp>
        <p:nvSpPr>
          <p:cNvPr id="7" name="Text 3"/>
          <p:cNvSpPr/>
          <p:nvPr/>
        </p:nvSpPr>
        <p:spPr>
          <a:xfrm>
            <a:off x="6468666" y="1915239"/>
            <a:ext cx="3369350" cy="346472"/>
          </a:xfrm>
          <a:prstGeom prst="rect">
            <a:avLst/>
          </a:prstGeom>
          <a:noFill/>
          <a:ln/>
        </p:spPr>
        <p:txBody>
          <a:bodyPr wrap="non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Cultural Bias</a:t>
            </a:r>
            <a:endParaRPr lang="en-US" sz="1700" dirty="0"/>
          </a:p>
        </p:txBody>
      </p:sp>
      <p:sp>
        <p:nvSpPr>
          <p:cNvPr id="8" name="Text 4"/>
          <p:cNvSpPr/>
          <p:nvPr/>
        </p:nvSpPr>
        <p:spPr>
          <a:xfrm>
            <a:off x="10278785" y="1915239"/>
            <a:ext cx="3369350" cy="1732359"/>
          </a:xfrm>
          <a:prstGeom prst="rect">
            <a:avLst/>
          </a:prstGeom>
          <a:noFill/>
          <a:ln/>
        </p:spPr>
        <p:txBody>
          <a:bodyPr wrap="squar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Algorithms may reflect biases present in the training data, potentially perpetuating stereotypes or discriminatory outcomes.</a:t>
            </a:r>
            <a:endParaRPr lang="en-US" sz="1700" dirty="0"/>
          </a:p>
        </p:txBody>
      </p:sp>
      <p:sp>
        <p:nvSpPr>
          <p:cNvPr id="9" name="Shape 5"/>
          <p:cNvSpPr/>
          <p:nvPr/>
        </p:nvSpPr>
        <p:spPr>
          <a:xfrm>
            <a:off x="6252091" y="3785116"/>
            <a:ext cx="7612618" cy="2007394"/>
          </a:xfrm>
          <a:prstGeom prst="rect">
            <a:avLst/>
          </a:prstGeom>
          <a:solidFill>
            <a:srgbClr val="000000">
              <a:alpha val="4000"/>
            </a:srgbClr>
          </a:solidFill>
          <a:ln/>
        </p:spPr>
      </p:sp>
      <p:sp>
        <p:nvSpPr>
          <p:cNvPr id="10" name="Text 6"/>
          <p:cNvSpPr/>
          <p:nvPr/>
        </p:nvSpPr>
        <p:spPr>
          <a:xfrm>
            <a:off x="6468666" y="3922633"/>
            <a:ext cx="3369350" cy="346472"/>
          </a:xfrm>
          <a:prstGeom prst="rect">
            <a:avLst/>
          </a:prstGeom>
          <a:noFill/>
          <a:ln/>
        </p:spPr>
        <p:txBody>
          <a:bodyPr wrap="non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Language Diversity</a:t>
            </a:r>
            <a:endParaRPr lang="en-US" sz="1700" dirty="0"/>
          </a:p>
        </p:txBody>
      </p:sp>
      <p:sp>
        <p:nvSpPr>
          <p:cNvPr id="11" name="Text 7"/>
          <p:cNvSpPr/>
          <p:nvPr/>
        </p:nvSpPr>
        <p:spPr>
          <a:xfrm>
            <a:off x="10278785" y="3922633"/>
            <a:ext cx="3369350" cy="1732359"/>
          </a:xfrm>
          <a:prstGeom prst="rect">
            <a:avLst/>
          </a:prstGeom>
          <a:noFill/>
          <a:ln/>
        </p:spPr>
        <p:txBody>
          <a:bodyPr wrap="squar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Extending analogy finders to non-English or low-resource languages poses significant challenges due to the complexities and variations in different languages.</a:t>
            </a:r>
            <a:endParaRPr lang="en-US" sz="1700" dirty="0"/>
          </a:p>
        </p:txBody>
      </p:sp>
      <p:sp>
        <p:nvSpPr>
          <p:cNvPr id="12" name="Shape 8"/>
          <p:cNvSpPr/>
          <p:nvPr/>
        </p:nvSpPr>
        <p:spPr>
          <a:xfrm>
            <a:off x="6252091" y="5792510"/>
            <a:ext cx="7612618" cy="1660922"/>
          </a:xfrm>
          <a:prstGeom prst="rect">
            <a:avLst/>
          </a:prstGeom>
          <a:solidFill>
            <a:srgbClr val="FFFFFF">
              <a:alpha val="4000"/>
            </a:srgbClr>
          </a:solidFill>
          <a:ln/>
        </p:spPr>
      </p:sp>
      <p:sp>
        <p:nvSpPr>
          <p:cNvPr id="13" name="Text 9"/>
          <p:cNvSpPr/>
          <p:nvPr/>
        </p:nvSpPr>
        <p:spPr>
          <a:xfrm>
            <a:off x="6468666" y="5930027"/>
            <a:ext cx="3369350" cy="346472"/>
          </a:xfrm>
          <a:prstGeom prst="rect">
            <a:avLst/>
          </a:prstGeom>
          <a:noFill/>
          <a:ln/>
        </p:spPr>
        <p:txBody>
          <a:bodyPr wrap="non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Ambiguity</a:t>
            </a:r>
            <a:endParaRPr lang="en-US" sz="1700" dirty="0"/>
          </a:p>
        </p:txBody>
      </p:sp>
      <p:sp>
        <p:nvSpPr>
          <p:cNvPr id="14" name="Text 10"/>
          <p:cNvSpPr/>
          <p:nvPr/>
        </p:nvSpPr>
        <p:spPr>
          <a:xfrm>
            <a:off x="10278785" y="5930027"/>
            <a:ext cx="3369350" cy="1385888"/>
          </a:xfrm>
          <a:prstGeom prst="rect">
            <a:avLst/>
          </a:prstGeom>
          <a:noFill/>
          <a:ln/>
        </p:spPr>
        <p:txBody>
          <a:bodyPr wrap="square" lIns="0" tIns="0" rIns="0" bIns="0" rtlCol="0" anchor="t"/>
          <a:lstStyle/>
          <a:p>
            <a:pPr marL="0" indent="0">
              <a:lnSpc>
                <a:spcPts val="2700"/>
              </a:lnSpc>
              <a:buNone/>
            </a:pPr>
            <a:r>
              <a:rPr lang="en-US" sz="1700" dirty="0">
                <a:solidFill>
                  <a:srgbClr val="4A4A45"/>
                </a:solidFill>
                <a:latin typeface="Lato" pitchFamily="34" charset="0"/>
                <a:ea typeface="Lato" pitchFamily="34" charset="-122"/>
                <a:cs typeface="Lato" pitchFamily="34" charset="-120"/>
              </a:rPr>
              <a:t>Analogies can be subjective and context-dependent, leading to potential misinterpretations or multiple valid solutions.</a:t>
            </a:r>
            <a:endParaRPr lang="en-US" sz="1700" dirty="0"/>
          </a:p>
        </p:txBody>
      </p:sp>
      <p:sp>
        <p:nvSpPr>
          <p:cNvPr id="15" name="Rectangle 14">
            <a:extLst>
              <a:ext uri="{FF2B5EF4-FFF2-40B4-BE49-F238E27FC236}">
                <a16:creationId xmlns:a16="http://schemas.microsoft.com/office/drawing/2014/main" id="{D1BE8C76-B34D-3AC9-09A2-2F707D9FC56F}"/>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7901"/>
          </a:xfrm>
          <a:prstGeom prst="rect">
            <a:avLst/>
          </a:prstGeom>
        </p:spPr>
      </p:pic>
      <p:pic>
        <p:nvPicPr>
          <p:cNvPr id="3" name="Image 1" descr="preencoded.png"/>
          <p:cNvPicPr>
            <a:picLocks noChangeAspect="1"/>
          </p:cNvPicPr>
          <p:nvPr/>
        </p:nvPicPr>
        <p:blipFill>
          <a:blip r:embed="rId4"/>
          <a:stretch>
            <a:fillRect/>
          </a:stretch>
        </p:blipFill>
        <p:spPr>
          <a:xfrm>
            <a:off x="5960388" y="225743"/>
            <a:ext cx="2709624" cy="1806416"/>
          </a:xfrm>
          <a:prstGeom prst="rect">
            <a:avLst/>
          </a:prstGeom>
        </p:spPr>
      </p:pic>
      <p:sp>
        <p:nvSpPr>
          <p:cNvPr id="4" name="Text 0"/>
          <p:cNvSpPr/>
          <p:nvPr/>
        </p:nvSpPr>
        <p:spPr>
          <a:xfrm>
            <a:off x="632222" y="2755821"/>
            <a:ext cx="6613565" cy="564475"/>
          </a:xfrm>
          <a:prstGeom prst="rect">
            <a:avLst/>
          </a:prstGeom>
          <a:noFill/>
          <a:ln/>
        </p:spPr>
        <p:txBody>
          <a:bodyPr wrap="none" lIns="0" tIns="0" rIns="0" bIns="0" rtlCol="0" anchor="t"/>
          <a:lstStyle/>
          <a:p>
            <a:pPr marL="0" indent="0">
              <a:lnSpc>
                <a:spcPts val="4400"/>
              </a:lnSpc>
              <a:buNone/>
            </a:pPr>
            <a:r>
              <a:rPr lang="en-US" sz="3550" b="1" dirty="0">
                <a:solidFill>
                  <a:srgbClr val="282824"/>
                </a:solidFill>
                <a:latin typeface="Lato" pitchFamily="34" charset="0"/>
                <a:ea typeface="Lato" pitchFamily="34" charset="-122"/>
                <a:cs typeface="Lato" pitchFamily="34" charset="-120"/>
              </a:rPr>
              <a:t>Conclusion and Future Prospects</a:t>
            </a:r>
            <a:endParaRPr lang="en-US" sz="3550" dirty="0"/>
          </a:p>
        </p:txBody>
      </p:sp>
      <p:sp>
        <p:nvSpPr>
          <p:cNvPr id="5" name="Shape 1"/>
          <p:cNvSpPr/>
          <p:nvPr/>
        </p:nvSpPr>
        <p:spPr>
          <a:xfrm>
            <a:off x="632222" y="5661422"/>
            <a:ext cx="13365956" cy="22860"/>
          </a:xfrm>
          <a:prstGeom prst="roundRect">
            <a:avLst>
              <a:gd name="adj" fmla="val 118530"/>
            </a:avLst>
          </a:prstGeom>
          <a:solidFill>
            <a:srgbClr val="CBC5B8"/>
          </a:solidFill>
          <a:ln/>
        </p:spPr>
      </p:sp>
      <p:sp>
        <p:nvSpPr>
          <p:cNvPr id="6" name="Shape 2"/>
          <p:cNvSpPr/>
          <p:nvPr/>
        </p:nvSpPr>
        <p:spPr>
          <a:xfrm>
            <a:off x="5045869" y="5029260"/>
            <a:ext cx="22860" cy="632222"/>
          </a:xfrm>
          <a:prstGeom prst="roundRect">
            <a:avLst>
              <a:gd name="adj" fmla="val 118530"/>
            </a:avLst>
          </a:prstGeom>
          <a:solidFill>
            <a:srgbClr val="CBC5B8"/>
          </a:solidFill>
          <a:ln/>
        </p:spPr>
      </p:sp>
      <p:sp>
        <p:nvSpPr>
          <p:cNvPr id="7" name="Shape 3"/>
          <p:cNvSpPr/>
          <p:nvPr/>
        </p:nvSpPr>
        <p:spPr>
          <a:xfrm>
            <a:off x="4854178" y="5458242"/>
            <a:ext cx="406360" cy="406360"/>
          </a:xfrm>
          <a:prstGeom prst="roundRect">
            <a:avLst>
              <a:gd name="adj" fmla="val 6668"/>
            </a:avLst>
          </a:prstGeom>
          <a:solidFill>
            <a:srgbClr val="E5DFD2"/>
          </a:solidFill>
          <a:ln/>
        </p:spPr>
      </p:sp>
      <p:sp>
        <p:nvSpPr>
          <p:cNvPr id="8" name="Text 4"/>
          <p:cNvSpPr/>
          <p:nvPr/>
        </p:nvSpPr>
        <p:spPr>
          <a:xfrm>
            <a:off x="4978718" y="5525869"/>
            <a:ext cx="157163" cy="270986"/>
          </a:xfrm>
          <a:prstGeom prst="rect">
            <a:avLst/>
          </a:prstGeom>
          <a:noFill/>
          <a:ln/>
        </p:spPr>
        <p:txBody>
          <a:bodyPr wrap="none" lIns="0" tIns="0" rIns="0" bIns="0" rtlCol="0" anchor="t"/>
          <a:lstStyle/>
          <a:p>
            <a:pPr marL="0" indent="0" algn="ctr">
              <a:lnSpc>
                <a:spcPts val="2100"/>
              </a:lnSpc>
              <a:buNone/>
            </a:pPr>
            <a:r>
              <a:rPr lang="en-US" sz="2100" b="1" dirty="0">
                <a:solidFill>
                  <a:srgbClr val="4A4A45"/>
                </a:solidFill>
                <a:latin typeface="Lato" pitchFamily="34" charset="0"/>
                <a:ea typeface="Lato" pitchFamily="34" charset="-122"/>
                <a:cs typeface="Lato" pitchFamily="34" charset="-120"/>
              </a:rPr>
              <a:t>1</a:t>
            </a:r>
            <a:endParaRPr lang="en-US" sz="2100" dirty="0"/>
          </a:p>
        </p:txBody>
      </p:sp>
      <p:sp>
        <p:nvSpPr>
          <p:cNvPr id="9" name="Text 5"/>
          <p:cNvSpPr/>
          <p:nvPr/>
        </p:nvSpPr>
        <p:spPr>
          <a:xfrm>
            <a:off x="3928467" y="3591163"/>
            <a:ext cx="2257901" cy="282178"/>
          </a:xfrm>
          <a:prstGeom prst="rect">
            <a:avLst/>
          </a:prstGeom>
          <a:noFill/>
          <a:ln/>
        </p:spPr>
        <p:txBody>
          <a:bodyPr wrap="none" lIns="0" tIns="0" rIns="0" bIns="0" rtlCol="0" anchor="t"/>
          <a:lstStyle/>
          <a:p>
            <a:pPr marL="0" indent="0" algn="ctr">
              <a:lnSpc>
                <a:spcPts val="2200"/>
              </a:lnSpc>
              <a:buNone/>
            </a:pPr>
            <a:r>
              <a:rPr lang="en-US" sz="1750" b="1" dirty="0">
                <a:solidFill>
                  <a:srgbClr val="4A4A45"/>
                </a:solidFill>
                <a:latin typeface="Lato" pitchFamily="34" charset="0"/>
                <a:ea typeface="Lato" pitchFamily="34" charset="-122"/>
                <a:cs typeface="Lato" pitchFamily="34" charset="-120"/>
              </a:rPr>
              <a:t>Summary</a:t>
            </a:r>
            <a:endParaRPr lang="en-US" sz="1750" dirty="0"/>
          </a:p>
        </p:txBody>
      </p:sp>
      <p:sp>
        <p:nvSpPr>
          <p:cNvPr id="10" name="Text 6"/>
          <p:cNvSpPr/>
          <p:nvPr/>
        </p:nvSpPr>
        <p:spPr>
          <a:xfrm>
            <a:off x="812840" y="3981688"/>
            <a:ext cx="8489156" cy="866894"/>
          </a:xfrm>
          <a:prstGeom prst="rect">
            <a:avLst/>
          </a:prstGeom>
          <a:noFill/>
          <a:ln/>
        </p:spPr>
        <p:txBody>
          <a:bodyPr wrap="square" lIns="0" tIns="0" rIns="0" bIns="0" rtlCol="0" anchor="t"/>
          <a:lstStyle/>
          <a:p>
            <a:pPr marL="0" indent="0" algn="ctr">
              <a:lnSpc>
                <a:spcPts val="2250"/>
              </a:lnSpc>
              <a:buNone/>
            </a:pPr>
            <a:r>
              <a:rPr lang="en-US" sz="1400" dirty="0">
                <a:solidFill>
                  <a:srgbClr val="4A4A45"/>
                </a:solidFill>
                <a:latin typeface="Lato" pitchFamily="34" charset="0"/>
                <a:ea typeface="Lato" pitchFamily="34" charset="-122"/>
                <a:cs typeface="Lato" pitchFamily="34" charset="-120"/>
              </a:rPr>
              <a:t>Word analogy finders are valuable tools for both language learning and advancing Natural Language Processing (NLP) capabilities. They provide insights into the intricate relationships between words, enhancing our understanding of language and its intricacies.</a:t>
            </a:r>
            <a:endParaRPr lang="en-US" sz="1400" dirty="0"/>
          </a:p>
        </p:txBody>
      </p:sp>
      <p:sp>
        <p:nvSpPr>
          <p:cNvPr id="11" name="Shape 7"/>
          <p:cNvSpPr/>
          <p:nvPr/>
        </p:nvSpPr>
        <p:spPr>
          <a:xfrm>
            <a:off x="9561314" y="5661362"/>
            <a:ext cx="22860" cy="632222"/>
          </a:xfrm>
          <a:prstGeom prst="roundRect">
            <a:avLst>
              <a:gd name="adj" fmla="val 118530"/>
            </a:avLst>
          </a:prstGeom>
          <a:solidFill>
            <a:srgbClr val="CBC5B8"/>
          </a:solidFill>
          <a:ln/>
        </p:spPr>
      </p:sp>
      <p:sp>
        <p:nvSpPr>
          <p:cNvPr id="12" name="Shape 8"/>
          <p:cNvSpPr/>
          <p:nvPr/>
        </p:nvSpPr>
        <p:spPr>
          <a:xfrm>
            <a:off x="9369623" y="5458242"/>
            <a:ext cx="406360" cy="406360"/>
          </a:xfrm>
          <a:prstGeom prst="roundRect">
            <a:avLst>
              <a:gd name="adj" fmla="val 6668"/>
            </a:avLst>
          </a:prstGeom>
          <a:solidFill>
            <a:srgbClr val="E5DFD2"/>
          </a:solidFill>
          <a:ln/>
        </p:spPr>
      </p:sp>
      <p:sp>
        <p:nvSpPr>
          <p:cNvPr id="13" name="Text 9"/>
          <p:cNvSpPr/>
          <p:nvPr/>
        </p:nvSpPr>
        <p:spPr>
          <a:xfrm>
            <a:off x="9494163" y="5525869"/>
            <a:ext cx="157163" cy="270986"/>
          </a:xfrm>
          <a:prstGeom prst="rect">
            <a:avLst/>
          </a:prstGeom>
          <a:noFill/>
          <a:ln/>
        </p:spPr>
        <p:txBody>
          <a:bodyPr wrap="none" lIns="0" tIns="0" rIns="0" bIns="0" rtlCol="0" anchor="t"/>
          <a:lstStyle/>
          <a:p>
            <a:pPr marL="0" indent="0" algn="ctr">
              <a:lnSpc>
                <a:spcPts val="2100"/>
              </a:lnSpc>
              <a:buNone/>
            </a:pPr>
            <a:r>
              <a:rPr lang="en-US" sz="2100" b="1" dirty="0">
                <a:solidFill>
                  <a:srgbClr val="4A4A45"/>
                </a:solidFill>
                <a:latin typeface="Lato" pitchFamily="34" charset="0"/>
                <a:ea typeface="Lato" pitchFamily="34" charset="-122"/>
                <a:cs typeface="Lato" pitchFamily="34" charset="-120"/>
              </a:rPr>
              <a:t>2</a:t>
            </a:r>
            <a:endParaRPr lang="en-US" sz="2100" dirty="0"/>
          </a:p>
        </p:txBody>
      </p:sp>
      <p:sp>
        <p:nvSpPr>
          <p:cNvPr id="14" name="Text 10"/>
          <p:cNvSpPr/>
          <p:nvPr/>
        </p:nvSpPr>
        <p:spPr>
          <a:xfrm>
            <a:off x="8443913" y="6474262"/>
            <a:ext cx="2257901" cy="282178"/>
          </a:xfrm>
          <a:prstGeom prst="rect">
            <a:avLst/>
          </a:prstGeom>
          <a:noFill/>
          <a:ln/>
        </p:spPr>
        <p:txBody>
          <a:bodyPr wrap="none" lIns="0" tIns="0" rIns="0" bIns="0" rtlCol="0" anchor="t"/>
          <a:lstStyle/>
          <a:p>
            <a:pPr marL="0" indent="0" algn="ctr">
              <a:lnSpc>
                <a:spcPts val="2200"/>
              </a:lnSpc>
              <a:buNone/>
            </a:pPr>
            <a:r>
              <a:rPr lang="en-US" sz="1750" b="1" dirty="0">
                <a:solidFill>
                  <a:srgbClr val="4A4A45"/>
                </a:solidFill>
                <a:latin typeface="Lato" pitchFamily="34" charset="0"/>
                <a:ea typeface="Lato" pitchFamily="34" charset="-122"/>
                <a:cs typeface="Lato" pitchFamily="34" charset="-120"/>
              </a:rPr>
              <a:t>Future</a:t>
            </a:r>
            <a:endParaRPr lang="en-US" sz="1750" dirty="0"/>
          </a:p>
        </p:txBody>
      </p:sp>
      <p:sp>
        <p:nvSpPr>
          <p:cNvPr id="15" name="Text 11"/>
          <p:cNvSpPr/>
          <p:nvPr/>
        </p:nvSpPr>
        <p:spPr>
          <a:xfrm>
            <a:off x="5328285" y="6864787"/>
            <a:ext cx="8489275" cy="866894"/>
          </a:xfrm>
          <a:prstGeom prst="rect">
            <a:avLst/>
          </a:prstGeom>
          <a:noFill/>
          <a:ln/>
        </p:spPr>
        <p:txBody>
          <a:bodyPr wrap="square" lIns="0" tIns="0" rIns="0" bIns="0" rtlCol="0" anchor="t"/>
          <a:lstStyle/>
          <a:p>
            <a:pPr marL="0" indent="0" algn="ctr">
              <a:lnSpc>
                <a:spcPts val="2250"/>
              </a:lnSpc>
              <a:buNone/>
            </a:pPr>
            <a:r>
              <a:rPr lang="en-US" sz="1400" dirty="0">
                <a:solidFill>
                  <a:srgbClr val="4A4A45"/>
                </a:solidFill>
                <a:latin typeface="Lato" pitchFamily="34" charset="0"/>
                <a:ea typeface="Lato" pitchFamily="34" charset="-122"/>
                <a:cs typeface="Lato" pitchFamily="34" charset="-120"/>
              </a:rPr>
              <a:t>Future research aims to improve algorithms, mitigate bias, and expand the scope of analogy finders to support a wider range of languages. These advancements will further enhance the utility and effectiveness of these tools for various applications.</a:t>
            </a:r>
            <a:endParaRPr lang="en-US" sz="1400" dirty="0"/>
          </a:p>
        </p:txBody>
      </p:sp>
      <p:sp>
        <p:nvSpPr>
          <p:cNvPr id="16" name="Rectangle 15">
            <a:extLst>
              <a:ext uri="{FF2B5EF4-FFF2-40B4-BE49-F238E27FC236}">
                <a16:creationId xmlns:a16="http://schemas.microsoft.com/office/drawing/2014/main" id="{49116639-27BD-2E3E-2489-E69448656935}"/>
              </a:ext>
            </a:extLst>
          </p:cNvPr>
          <p:cNvSpPr/>
          <p:nvPr/>
        </p:nvSpPr>
        <p:spPr>
          <a:xfrm>
            <a:off x="12332043" y="7636476"/>
            <a:ext cx="2298357" cy="593124"/>
          </a:xfrm>
          <a:prstGeom prst="rect">
            <a:avLst/>
          </a:prstGeom>
          <a:solidFill>
            <a:srgbClr val="EFEC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687</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Nandan Murari</cp:lastModifiedBy>
  <cp:revision>4</cp:revision>
  <dcterms:created xsi:type="dcterms:W3CDTF">2024-09-24T10:25:10Z</dcterms:created>
  <dcterms:modified xsi:type="dcterms:W3CDTF">2024-12-07T09:19:57Z</dcterms:modified>
</cp:coreProperties>
</file>